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87" r:id="rId17"/>
    <p:sldId id="270" r:id="rId18"/>
    <p:sldId id="271" r:id="rId19"/>
    <p:sldId id="272" r:id="rId20"/>
    <p:sldId id="274" r:id="rId21"/>
    <p:sldId id="273" r:id="rId22"/>
    <p:sldId id="275" r:id="rId23"/>
    <p:sldId id="286" r:id="rId24"/>
    <p:sldId id="276" r:id="rId25"/>
    <p:sldId id="283" r:id="rId26"/>
    <p:sldId id="278" r:id="rId27"/>
    <p:sldId id="28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86"/>
    <p:restoredTop sz="79487"/>
  </p:normalViewPr>
  <p:slideViewPr>
    <p:cSldViewPr snapToGrid="0" snapToObjects="1">
      <p:cViewPr varScale="1">
        <p:scale>
          <a:sx n="84" d="100"/>
          <a:sy n="84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BE31A-CF47-1542-834B-3F84EFC65F5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3B634-187A-714A-9D7D-FC23E693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0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Chapter we introduce the key concepts behind agent-based modelling.  What is an agent, and what are rules?  These are discussed along with a consideration of the main advantages and disadvantages for simulating spatial systems.  A range of established applications are presented to give a </a:t>
            </a:r>
            <a:r>
              <a:rPr lang="en-US" dirty="0" err="1"/>
              <a:t>flavour</a:t>
            </a:r>
            <a:r>
              <a:rPr lang="en-US" dirty="0"/>
              <a:t> of how agent-based models can be successfully applied.  The overarching aim of this chapter is to give the reader an understanding of what an agent-based model is.  This knowledge will be built upon in subsequent chapters.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0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21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04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0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on image to see a movie on YouTube. Or see https://</a:t>
            </a:r>
            <a:r>
              <a:rPr lang="en-US" dirty="0" err="1"/>
              <a:t>youtu.be</a:t>
            </a:r>
            <a:r>
              <a:rPr lang="en-US" dirty="0"/>
              <a:t>/</a:t>
            </a:r>
            <a:r>
              <a:rPr lang="en-US" dirty="0" err="1"/>
              <a:t>aLmOxnPKUqk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78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51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70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7A16-E78A-BE4A-AC43-8512E7D93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F38C8-365B-CA4F-B19D-567E737B1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28210-3A32-5F42-B6C1-4EC728577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277F9-D1A2-9843-B607-FCC14A03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80A87-2C80-A64B-87FB-EF30B3D8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B44AF-4076-ED4B-B391-C5A3489C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2274F-54BF-764B-B515-33F41ADD7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3412C-0D19-274E-9402-8A7B85561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34415-ED19-A445-BD68-A64A25C0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3F4D4-B881-F34A-81D6-2E0313F6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06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434B5-95B9-8F45-9704-269CFCDE3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99913-B6B0-7C48-9E46-20EC11E0D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E55D2-ADC8-E348-B484-18FD79F5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7F7AC-E50A-D649-85D6-DB77ADB23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89C60-9BE1-C544-82FC-951DBED5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2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72FB-6E84-2F49-8A51-0972418C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F1C8D-6F5A-7D47-9201-3E7B6F545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AB3CC-E7E0-6340-B3A4-F00DB09C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37D03-AC59-D14F-9507-84D84690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39326-81CE-0942-A45E-A9A8005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9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8158-F8C2-434F-AD68-D86B3031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BB0E7-5DE5-0D42-9359-2B7E8DAA3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0A837-B060-AA46-AA08-6F233B119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EE10B-C123-1B45-B864-6B8D5BE9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C4B6-2F8B-CA45-99D7-D48C1C99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2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530F-2ABB-F741-86CD-02B983C49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B270D-31DF-824D-AAC7-1A8C490EB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55378-871B-074A-9340-5A273CC14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1FB1B-E7C3-3547-A1B6-22B90A24B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ECCE9-7B6F-4948-8417-3E618E85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C9493-26BA-D644-84CB-6514BD19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FA1D-0768-FC4F-B75B-EDE0297E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D8327-4932-5241-83AC-C7F223825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29289-DA97-FA4F-883B-1C08A606C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D275AA-C108-7C4D-9250-CEC009533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C4C786-F911-8F45-B48E-D4C85A8F3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578C52-1C7D-8B4B-BA4A-CE1D6F06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6D7468-D98E-E146-8C11-566E6814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3284EF-707E-DC42-ACCE-D4654F57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4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70226-982E-E240-BF1F-97AC71D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C30596-EF95-C943-9C4C-04001C8BA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BA8BC-065B-2742-86D8-3DAEEF7DC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D01E8-BA1E-A747-8D70-06295507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34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C8AFC9-2394-FA4D-997A-E88CEA27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E573A5-1335-AE42-BF09-1FCBDAAF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33E51-7F7D-CE46-8B95-7568215B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99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48E5-E07D-1743-B852-D6ECD310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EBEEA-F298-024B-95FB-9C751B77E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6EB14-9D0B-2648-B3DB-11824B88B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76687-76B2-4140-83AC-8536F4E9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96F32-9D50-C041-B009-75800376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142CE-848C-BD4E-8A40-32AB7BD0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21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99C7-4255-864E-8B0F-406D4E839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5CA03A-A409-8347-90BF-5F664DFFD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50B80-F53D-A846-921D-8A929C4D1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6D389-B843-E349-8890-DA1714FA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AB3BD-8BDF-0E40-A12B-116E4261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31EEB-3496-6746-BF21-5BF059F8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9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B2A93-86B7-724F-A8E8-70A991C7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B9F64-2C6A-CE48-AB9D-FB7CE414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B4216-D3B6-004E-8D9D-334728146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42FF-E815-B64D-B6D5-E2973185B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E5B1-99C5-FF4A-8E8B-D292DC770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9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m.tau.ac.il/~bennya/publications/EPB2002BenensonOmerHatn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humboldt.edu/ecomodel/instream.ht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table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youtu.be/aLmOxnPKUqk" TargetMode="External"/><Relationship Id="rId4" Type="http://schemas.openxmlformats.org/officeDocument/2006/relationships/hyperlink" Target="http://www.cw6sandiego.com/sdsu-tracking-sand-fire-to-help-keep-firefighters-safe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bmgis/abmgis/tree/master/Chapter02-IntroToAB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1EA722-546D-7244-9730-E8CD2B1B1D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4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54A01-461C-1045-AC9B-35DD625CB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Chapter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A411C-5F1C-D542-A211-0F0D7F10F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Introduction to Agent-Based Modelling</a:t>
            </a:r>
          </a:p>
        </p:txBody>
      </p:sp>
    </p:spTree>
    <p:extLst>
      <p:ext uri="{BB962C8B-B14F-4D97-AF65-F5344CB8AC3E}">
        <p14:creationId xmlns:p14="http://schemas.microsoft.com/office/powerpoint/2010/main" val="27190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CAE3-81DE-9843-8063-05AB1A13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Agent-based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256C8-FD65-BE43-81AF-715A24F3D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49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385FC-8FED-6248-9A09-80F40DB27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Agent-based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22465-9230-3944-9030-E2FDCB7C9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07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9292-F0EA-674B-934D-8B91BDDA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Gallery of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C2CA6-B509-814D-BFBB-1256AE7B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71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5108-75F7-1744-B46A-EF10435D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Growth of Agent-based Modelling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153F97-63FF-D645-A888-087547DA6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9296" y="1825625"/>
            <a:ext cx="7073407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2EB7C0-3A32-1748-965F-A1D60B74163E}"/>
              </a:ext>
            </a:extLst>
          </p:cNvPr>
          <p:cNvSpPr txBox="1"/>
          <p:nvPr/>
        </p:nvSpPr>
        <p:spPr>
          <a:xfrm>
            <a:off x="960235" y="6311900"/>
            <a:ext cx="10271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2.4: The growth in agent-based modelling: from search results of Web of Science and Google Scholar.</a:t>
            </a:r>
          </a:p>
        </p:txBody>
      </p:sp>
    </p:spTree>
    <p:extLst>
      <p:ext uri="{BB962C8B-B14F-4D97-AF65-F5344CB8AC3E}">
        <p14:creationId xmlns:p14="http://schemas.microsoft.com/office/powerpoint/2010/main" val="67791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9287-6BC2-7A4F-AD9B-FCBA3496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CB522-6FD0-2B4E-AD9F-06A716E10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see patterns of segregated neighborhoods , the process that led to them has already happened. </a:t>
            </a:r>
          </a:p>
          <a:p>
            <a:r>
              <a:rPr lang="en-US" dirty="0"/>
              <a:t>What causes such patterns to emerge?</a:t>
            </a:r>
          </a:p>
          <a:p>
            <a:pPr lvl="1"/>
            <a:r>
              <a:rPr lang="en-US" dirty="0"/>
              <a:t>Schelling (1971) explored the idea of how mild tastes and preferences for like demographic groups could lead to patterns of segregation we observe in a abstract setting.</a:t>
            </a:r>
          </a:p>
          <a:p>
            <a:pPr lvl="1"/>
            <a:r>
              <a:rPr lang="en-US" dirty="0"/>
              <a:t>Simple model where agents check their surrounding cells (i.e. their neighbors) and sees if it is happy in the current location. </a:t>
            </a:r>
          </a:p>
          <a:p>
            <a:pPr lvl="1"/>
            <a:r>
              <a:rPr lang="en-US" dirty="0"/>
              <a:t>If the agent is not happy it moves to a new location.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6148E-7D6D-FE43-A624-1F92A3D6E8DD}"/>
              </a:ext>
            </a:extLst>
          </p:cNvPr>
          <p:cNvSpPr txBox="1"/>
          <p:nvPr/>
        </p:nvSpPr>
        <p:spPr>
          <a:xfrm>
            <a:off x="1124671" y="6488668"/>
            <a:ext cx="9942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Schelling, T. C. (1971). Dynamic models of segregation. Journal of Mathematical Sociology, 1(2), 143-186.</a:t>
            </a:r>
          </a:p>
        </p:txBody>
      </p:sp>
    </p:spTree>
    <p:extLst>
      <p:ext uri="{BB962C8B-B14F-4D97-AF65-F5344CB8AC3E}">
        <p14:creationId xmlns:p14="http://schemas.microsoft.com/office/powerpoint/2010/main" val="798806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9F0DF-8D35-304A-9CE6-CB53CF96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Progression of Segregation over 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1EBDB9-1036-1B4B-AC92-A2672CF68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8984" y="1825625"/>
            <a:ext cx="5634031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62ABE-3B2F-0A48-8134-90FBA32CC383}"/>
              </a:ext>
            </a:extLst>
          </p:cNvPr>
          <p:cNvSpPr txBox="1"/>
          <p:nvPr/>
        </p:nvSpPr>
        <p:spPr>
          <a:xfrm>
            <a:off x="208074" y="6311900"/>
            <a:ext cx="1177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2.5: Progression of segregation over time: Agents what to live in a neighborhood where 40% are of the same color.</a:t>
            </a:r>
          </a:p>
        </p:txBody>
      </p:sp>
    </p:spTree>
    <p:extLst>
      <p:ext uri="{BB962C8B-B14F-4D97-AF65-F5344CB8AC3E}">
        <p14:creationId xmlns:p14="http://schemas.microsoft.com/office/powerpoint/2010/main" val="837646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90F39-6D9B-BC4B-A89D-7E08603F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Agents Preferences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843AD-D302-1B46-A60A-70F8C5A44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up NetLogo’s Segregation Model</a:t>
            </a:r>
          </a:p>
          <a:p>
            <a:r>
              <a:rPr lang="en-US" dirty="0"/>
              <a:t>Once open, press the  “setup” and then “go” buttons.</a:t>
            </a:r>
          </a:p>
          <a:p>
            <a:pPr lvl="1"/>
            <a:r>
              <a:rPr lang="en-US" dirty="0"/>
              <a:t>Watch how agents move to find neighborhoods they are satisfied with. </a:t>
            </a:r>
          </a:p>
          <a:p>
            <a:r>
              <a:rPr lang="en-US" dirty="0"/>
              <a:t>Change “%-similar-wanted” slider (which is the agents preference for neighborhood composition).</a:t>
            </a:r>
          </a:p>
          <a:p>
            <a:pPr lvl="1"/>
            <a:r>
              <a:rPr lang="en-US" dirty="0"/>
              <a:t>Press the  “setup” and then “go” buttons.</a:t>
            </a:r>
          </a:p>
          <a:p>
            <a:pPr lvl="1"/>
            <a:r>
              <a:rPr lang="en-US" dirty="0"/>
              <a:t>Watch how agents move to find neighborhoods they are satisfied with. </a:t>
            </a:r>
          </a:p>
          <a:p>
            <a:r>
              <a:rPr lang="en-US" dirty="0"/>
              <a:t>Experiment with different values for “%-similar-wanted” </a:t>
            </a:r>
          </a:p>
          <a:p>
            <a:pPr lvl="1"/>
            <a:r>
              <a:rPr lang="en-US" dirty="0"/>
              <a:t>Is there at critical point were patterns of segregation become more distinct? </a:t>
            </a:r>
          </a:p>
        </p:txBody>
      </p:sp>
    </p:spTree>
    <p:extLst>
      <p:ext uri="{BB962C8B-B14F-4D97-AF65-F5344CB8AC3E}">
        <p14:creationId xmlns:p14="http://schemas.microsoft.com/office/powerpoint/2010/main" val="1804482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2DF3-3B63-884A-BB2F-CA778CA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Agents Preferences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507FBA-C11C-5443-81F7-0914F5F67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715" y="1825625"/>
            <a:ext cx="5372570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ABF02A-14CF-3848-89C0-F901A481D168}"/>
              </a:ext>
            </a:extLst>
          </p:cNvPr>
          <p:cNvSpPr txBox="1"/>
          <p:nvPr/>
        </p:nvSpPr>
        <p:spPr>
          <a:xfrm>
            <a:off x="1106907" y="6211669"/>
            <a:ext cx="890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2.6: Examples of how changing agents neighborhood preference levels leads to different patterns of segregation emerging.</a:t>
            </a:r>
          </a:p>
        </p:txBody>
      </p:sp>
    </p:spTree>
    <p:extLst>
      <p:ext uri="{BB962C8B-B14F-4D97-AF65-F5344CB8AC3E}">
        <p14:creationId xmlns:p14="http://schemas.microsoft.com/office/powerpoint/2010/main" val="1356889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20FF-0FDD-D64C-8777-0A78CE42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Abstract to Real World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24749-BB6D-EA44-B7B1-C3E0553C5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249" y="1537493"/>
            <a:ext cx="10515600" cy="4351338"/>
          </a:xfrm>
        </p:spPr>
        <p:txBody>
          <a:bodyPr/>
          <a:lstStyle/>
          <a:p>
            <a:r>
              <a:rPr lang="en-US" dirty="0"/>
              <a:t>Add details about Benenson et al., 2002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ADD66-56D6-2F48-AF2B-404851B78845}"/>
              </a:ext>
            </a:extLst>
          </p:cNvPr>
          <p:cNvSpPr txBox="1"/>
          <p:nvPr/>
        </p:nvSpPr>
        <p:spPr>
          <a:xfrm>
            <a:off x="167640" y="6176962"/>
            <a:ext cx="1155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Source: </a:t>
            </a:r>
            <a:r>
              <a:rPr lang="en-US" b="1" dirty="0">
                <a:hlinkClick r:id="rId2"/>
              </a:rPr>
              <a:t>I. Benenson, I. Omer, E. Hatna, 2002, “Entity-based modeling of urban residential dynamics - the case of Yaffo, Tel-Aviv.” Environment and Planning B, 29: 491-512.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CF1B3-DBC2-8644-A6BC-F680B2E49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949" y="1931035"/>
            <a:ext cx="6565900" cy="396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A130D3-2135-434B-9294-1C07E2F47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81" y="1943894"/>
            <a:ext cx="306941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81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5A65-77EE-314A-988D-BD27EE462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SugarScape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17C4E-5DC8-FE45-A851-254FD018D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26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8DDA-2150-1147-B1F2-04571D79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C874-872D-FA48-A5E3-8BFAA487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overarching aim of this chapter is to give the reader an understanding of what an agent-based model is.</a:t>
            </a:r>
          </a:p>
          <a:p>
            <a:r>
              <a:rPr lang="en-US" dirty="0"/>
              <a:t>Set the scene for the following chapters which go into more details about agent-based modeling. </a:t>
            </a:r>
          </a:p>
          <a:p>
            <a:r>
              <a:rPr lang="en-US" dirty="0"/>
              <a:t>Introduce key concepts behind agent-based models</a:t>
            </a:r>
          </a:p>
          <a:p>
            <a:pPr lvl="1"/>
            <a:r>
              <a:rPr lang="en-US" dirty="0"/>
              <a:t>E.g., What is an agent, and what are rules? </a:t>
            </a:r>
          </a:p>
          <a:p>
            <a:r>
              <a:rPr lang="en-US" dirty="0"/>
              <a:t>Outline the main advantages and disadvantages for simulating spatial systems.</a:t>
            </a:r>
          </a:p>
          <a:p>
            <a:r>
              <a:rPr lang="en-US" dirty="0"/>
              <a:t>Demonstrate how agent-based models can be successfully applied to a range applications.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926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910FC-E8B9-6048-B71F-459477CD4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User Interface of </a:t>
            </a:r>
            <a:r>
              <a:rPr lang="en-US" dirty="0" err="1"/>
              <a:t>Sugarscape</a:t>
            </a:r>
            <a:r>
              <a:rPr lang="en-US" dirty="0"/>
              <a:t>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4EFD67-B5B4-4A42-A5F6-B8E536A70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3036" y="1825625"/>
            <a:ext cx="4085927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27FCC5-4E6F-C24A-A712-957366401124}"/>
              </a:ext>
            </a:extLst>
          </p:cNvPr>
          <p:cNvSpPr txBox="1"/>
          <p:nvPr/>
        </p:nvSpPr>
        <p:spPr>
          <a:xfrm>
            <a:off x="2200959" y="6311900"/>
            <a:ext cx="779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2.7: </a:t>
            </a:r>
            <a:r>
              <a:rPr lang="en-US" dirty="0" err="1"/>
              <a:t>Sugarscape</a:t>
            </a:r>
            <a:r>
              <a:rPr lang="en-US" dirty="0"/>
              <a:t> wealth distribution model (Source: Li and Wilensky, 2009).</a:t>
            </a:r>
          </a:p>
        </p:txBody>
      </p:sp>
    </p:spTree>
    <p:extLst>
      <p:ext uri="{BB962C8B-B14F-4D97-AF65-F5344CB8AC3E}">
        <p14:creationId xmlns:p14="http://schemas.microsoft.com/office/powerpoint/2010/main" val="4220676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B3A5-E9D5-A049-B68F-9A111217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Transportation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80CAB-8526-BC45-AFA4-9FE54313F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4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50B6-617F-4A4B-9B4B-7C7F5EF79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Modelling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D4BBC0-B788-D34A-9F32-F35D1E218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9558" y="0"/>
            <a:ext cx="3321031" cy="652576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B1C1C5-757E-0C49-9FF6-85898C6F50E0}"/>
              </a:ext>
            </a:extLst>
          </p:cNvPr>
          <p:cNvSpPr txBox="1"/>
          <p:nvPr/>
        </p:nvSpPr>
        <p:spPr>
          <a:xfrm>
            <a:off x="423554" y="6176963"/>
            <a:ext cx="1176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2.8: Simple traffic model where each car is an agent. In A, B and C from top left clockwise, model parameters, a chart of car speeds and the spatial agent-environment (source: Wilensky, 1997).</a:t>
            </a:r>
          </a:p>
        </p:txBody>
      </p:sp>
    </p:spTree>
    <p:extLst>
      <p:ext uri="{BB962C8B-B14F-4D97-AF65-F5344CB8AC3E}">
        <p14:creationId xmlns:p14="http://schemas.microsoft.com/office/powerpoint/2010/main" val="4010078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9FAAB-2F56-704B-BFA2-5C5BF3D7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7527-9CD0-8847-9DFD-E4A2D80C5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58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2668E-5292-3B42-992E-E0C3FBC5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Agent-based Models Used for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D88FD-F9D2-7A4E-ACA2-5CAADFF4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Southwest Airlines used an agent-based model to improve how it handled cargo.</a:t>
            </a:r>
          </a:p>
          <a:p>
            <a:r>
              <a:rPr lang="en-US" dirty="0"/>
              <a:t>Eli Lilly used an agent-based model for drug development.</a:t>
            </a:r>
          </a:p>
          <a:p>
            <a:r>
              <a:rPr lang="en-US" dirty="0"/>
              <a:t>Pacific Gas and Electric: Used an agent based model to see how energy flows through the power grid.</a:t>
            </a:r>
          </a:p>
          <a:p>
            <a:r>
              <a:rPr lang="en-US" dirty="0"/>
              <a:t>Procter and Gamble used an agent-based model to understand its consumer markets.</a:t>
            </a:r>
          </a:p>
          <a:p>
            <a:r>
              <a:rPr lang="en-US" dirty="0"/>
              <a:t>NASDAQ used and agent based model to explore changes to Stock Market's decimalization.</a:t>
            </a:r>
          </a:p>
          <a:p>
            <a:r>
              <a:rPr lang="en-US" dirty="0"/>
              <a:t>Macy’s have used agent-based models for store design.</a:t>
            </a:r>
          </a:p>
          <a:p>
            <a:r>
              <a:rPr lang="en-US" dirty="0">
                <a:hlinkClick r:id="rId3"/>
              </a:rPr>
              <a:t>InSTREAM</a:t>
            </a:r>
            <a:r>
              <a:rPr lang="en-US" dirty="0"/>
              <a:t>: Explores how river salmon populations react to changes in water conditions.</a:t>
            </a:r>
          </a:p>
        </p:txBody>
      </p:sp>
    </p:spTree>
    <p:extLst>
      <p:ext uri="{BB962C8B-B14F-4D97-AF65-F5344CB8AC3E}">
        <p14:creationId xmlns:p14="http://schemas.microsoft.com/office/powerpoint/2010/main" val="3863996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0B543-56DE-5D49-BF1D-2BCBC0B4E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976F8-BE46-7B45-ADE7-01F061784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7985"/>
            <a:ext cx="10515600" cy="1704343"/>
          </a:xfrm>
        </p:spPr>
        <p:txBody>
          <a:bodyPr/>
          <a:lstStyle/>
          <a:p>
            <a:r>
              <a:rPr lang="en-US" dirty="0"/>
              <a:t>Agent-based modeling has also been used for wild fire training, incident command and community outreach. For example </a:t>
            </a:r>
            <a:r>
              <a:rPr lang="en-US" dirty="0">
                <a:hlinkClick r:id="rId3"/>
              </a:rPr>
              <a:t>SimTable</a:t>
            </a:r>
            <a:r>
              <a:rPr lang="en-US" dirty="0"/>
              <a:t> was </a:t>
            </a:r>
            <a:r>
              <a:rPr lang="en-US" dirty="0">
                <a:hlinkClick r:id="rId4"/>
              </a:rPr>
              <a:t>used in the  2016 Sand Fire</a:t>
            </a:r>
            <a:r>
              <a:rPr lang="en-US" dirty="0"/>
              <a:t> in California. </a:t>
            </a:r>
          </a:p>
          <a:p>
            <a:endParaRPr lang="en-US" dirty="0"/>
          </a:p>
        </p:txBody>
      </p:sp>
      <p:pic>
        <p:nvPicPr>
          <p:cNvPr id="4" name="Content Placeholder 5">
            <a:hlinkClick r:id="rId5"/>
            <a:extLst>
              <a:ext uri="{FF2B5EF4-FFF2-40B4-BE49-F238E27FC236}">
                <a16:creationId xmlns:a16="http://schemas.microsoft.com/office/drawing/2014/main" id="{526CAB1D-79FB-C54A-948E-1993425B3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5852" y="2883613"/>
            <a:ext cx="8762536" cy="33280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EADF5B-6FFF-E246-ACF0-95161D7ED540}"/>
              </a:ext>
            </a:extLst>
          </p:cNvPr>
          <p:cNvSpPr/>
          <p:nvPr/>
        </p:nvSpPr>
        <p:spPr>
          <a:xfrm>
            <a:off x="838200" y="6336268"/>
            <a:ext cx="10533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2.9: User interface of </a:t>
            </a:r>
            <a:r>
              <a:rPr lang="en-US" dirty="0" err="1"/>
              <a:t>SimTable</a:t>
            </a:r>
            <a:r>
              <a:rPr lang="en-US" dirty="0"/>
              <a:t>: (A) Entire study area, (B): an active fire model (source: </a:t>
            </a:r>
            <a:r>
              <a:rPr lang="en-US" dirty="0" err="1">
                <a:hlinkClick r:id="rId3"/>
              </a:rPr>
              <a:t>SimTable</a:t>
            </a:r>
            <a:r>
              <a:rPr lang="en-US" dirty="0"/>
              <a:t>, 2017).</a:t>
            </a:r>
          </a:p>
        </p:txBody>
      </p:sp>
    </p:spTree>
    <p:extLst>
      <p:ext uri="{BB962C8B-B14F-4D97-AF65-F5344CB8AC3E}">
        <p14:creationId xmlns:p14="http://schemas.microsoft.com/office/powerpoint/2010/main" val="691141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1829-4EA1-1244-8508-CE1A389E5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B2661-613E-4D49-8D8F-08C27398F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Successfully replicating the processes and dynamics that occur within real-world geographical systems is highly challenging. </a:t>
            </a:r>
          </a:p>
          <a:p>
            <a:r>
              <a:rPr lang="en-US" dirty="0"/>
              <a:t>The notion of </a:t>
            </a:r>
            <a:r>
              <a:rPr lang="en-US" b="1" i="1" dirty="0"/>
              <a:t>bottom-up</a:t>
            </a:r>
            <a:r>
              <a:rPr lang="en-US" dirty="0"/>
              <a:t> modelling advocated by agent-based modelling allows the results of local phenomena to be understood and measured at an aggregate level.</a:t>
            </a:r>
          </a:p>
          <a:p>
            <a:r>
              <a:rPr lang="en-US" dirty="0"/>
              <a:t>Agent-based models allow every individual to be assigned their own characteristics.</a:t>
            </a:r>
          </a:p>
          <a:p>
            <a:r>
              <a:rPr lang="en-US" dirty="0"/>
              <a:t>This chapter has provided a general introduction to agent-based modelling. The main characteristics of agent-based modelling have been presented along with the advantages and limitations of this approach for geographical systems.</a:t>
            </a:r>
          </a:p>
          <a:p>
            <a:r>
              <a:rPr lang="en-US" dirty="0"/>
              <a:t>The chapter explored a diverse range of geographical applications of agent-based modelling</a:t>
            </a:r>
          </a:p>
        </p:txBody>
      </p:sp>
    </p:spTree>
    <p:extLst>
      <p:ext uri="{BB962C8B-B14F-4D97-AF65-F5344CB8AC3E}">
        <p14:creationId xmlns:p14="http://schemas.microsoft.com/office/powerpoint/2010/main" val="1266398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BCE107A-422E-3A40-B7F3-847D5BA66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059" y="-28685"/>
            <a:ext cx="8247529" cy="68866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23AE0B-DCCD-5748-9DD6-3A9306DA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22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Online Resources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3989BDB5-21DF-0549-843A-98578F447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902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Visit: </a:t>
            </a:r>
            <a:r>
              <a:rPr lang="en-US" sz="2000" dirty="0">
                <a:solidFill>
                  <a:schemeClr val="bg1"/>
                </a:solidFill>
                <a:hlinkClick r:id="rId4"/>
              </a:rPr>
              <a:t>https://github.com/abmgis/abmgis/tree/master/Chapter02-IntroToABM</a:t>
            </a:r>
            <a:r>
              <a:rPr lang="en-US" sz="2000" dirty="0">
                <a:solidFill>
                  <a:schemeClr val="bg1"/>
                </a:solidFill>
              </a:rPr>
              <a:t> for a selection of models to highlight core concepts introduced in this chapter </a:t>
            </a:r>
          </a:p>
        </p:txBody>
      </p:sp>
    </p:spTree>
    <p:extLst>
      <p:ext uri="{BB962C8B-B14F-4D97-AF65-F5344CB8AC3E}">
        <p14:creationId xmlns:p14="http://schemas.microsoft.com/office/powerpoint/2010/main" val="3776054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803-87C5-B940-AB0B-C6FE9E767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F3740-25D2-DE49-BB80-30314DDCB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96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ED096-D85B-544A-B18B-71F9055B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Agent?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AD0B3-98DA-AE48-AA54-22D5DF974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60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B6F5-2C17-994A-ACFA-739CAF7C9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Representation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E15788-D87C-5B4E-9DA2-D7DF924A9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808" y="1411015"/>
            <a:ext cx="7554383" cy="476594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12F436-6AD7-E84E-9AD0-180D190DF611}"/>
              </a:ext>
            </a:extLst>
          </p:cNvPr>
          <p:cNvSpPr txBox="1"/>
          <p:nvPr/>
        </p:nvSpPr>
        <p:spPr>
          <a:xfrm>
            <a:off x="273050" y="6176963"/>
            <a:ext cx="1164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2.1: Representation of (A) human agent and (B) supermarket retailer agent alongside that of representation within an object-orientated environment.</a:t>
            </a:r>
          </a:p>
        </p:txBody>
      </p:sp>
    </p:spTree>
    <p:extLst>
      <p:ext uri="{BB962C8B-B14F-4D97-AF65-F5344CB8AC3E}">
        <p14:creationId xmlns:p14="http://schemas.microsoft.com/office/powerpoint/2010/main" val="3752175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76CFC-1CC5-2043-92EC-ACA20D587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2DE1A-F42B-C142-A372-90BFD7698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66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F3071-6FF5-4B41-8CB5-F0AA8FB3C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Components of an Agent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385A14-587C-C94C-A21F-965C885BD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097" y="1825625"/>
            <a:ext cx="497180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F18778-2766-9144-9027-F98DCF1DA3EB}"/>
              </a:ext>
            </a:extLst>
          </p:cNvPr>
          <p:cNvSpPr txBox="1"/>
          <p:nvPr/>
        </p:nvSpPr>
        <p:spPr>
          <a:xfrm>
            <a:off x="2434677" y="6311900"/>
            <a:ext cx="732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2.2: Schematic illustrating some of the main components of an agent.</a:t>
            </a:r>
          </a:p>
        </p:txBody>
      </p:sp>
    </p:spTree>
    <p:extLst>
      <p:ext uri="{BB962C8B-B14F-4D97-AF65-F5344CB8AC3E}">
        <p14:creationId xmlns:p14="http://schemas.microsoft.com/office/powerpoint/2010/main" val="113475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31535-8FE5-7748-96DE-5964BABBA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Agent’s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0F534-A014-1947-BEFB-5C0EE0BFD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04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8CB2-617B-8E4F-BEFD-AB6E6284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and their “World”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69544A-2D06-4841-A23F-FD7482F06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635" y="1690688"/>
            <a:ext cx="8450730" cy="426005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104B41-3DAF-1846-8F55-92483110AACF}"/>
              </a:ext>
            </a:extLst>
          </p:cNvPr>
          <p:cNvSpPr txBox="1"/>
          <p:nvPr/>
        </p:nvSpPr>
        <p:spPr>
          <a:xfrm>
            <a:off x="355601" y="6176963"/>
            <a:ext cx="11700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2.3: Conceptualization of an agent-based model where people are connected to each other and take actions when a specific condition is met.</a:t>
            </a:r>
          </a:p>
        </p:txBody>
      </p:sp>
    </p:spTree>
    <p:extLst>
      <p:ext uri="{BB962C8B-B14F-4D97-AF65-F5344CB8AC3E}">
        <p14:creationId xmlns:p14="http://schemas.microsoft.com/office/powerpoint/2010/main" val="2423466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1007</Words>
  <Application>Microsoft Macintosh PowerPoint</Application>
  <PresentationFormat>Widescreen</PresentationFormat>
  <Paragraphs>82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Chapter 2</vt:lpstr>
      <vt:lpstr>Learning Objectives</vt:lpstr>
      <vt:lpstr>Introduction</vt:lpstr>
      <vt:lpstr>What is an Agent?</vt:lpstr>
      <vt:lpstr>Agent Representation</vt:lpstr>
      <vt:lpstr>Agent Rules</vt:lpstr>
      <vt:lpstr>Main Components of an Agent</vt:lpstr>
      <vt:lpstr>An Agent’s World</vt:lpstr>
      <vt:lpstr>Agents and their “World”</vt:lpstr>
      <vt:lpstr>Advantages of Agent-based Modelling</vt:lpstr>
      <vt:lpstr>Limitations of Agent-based Modelling</vt:lpstr>
      <vt:lpstr>A Gallery of Applications</vt:lpstr>
      <vt:lpstr>The Growth of Agent-based Modelling</vt:lpstr>
      <vt:lpstr>Segregation</vt:lpstr>
      <vt:lpstr>Progression of Segregation over Time</vt:lpstr>
      <vt:lpstr>Changing Agents Preferences</vt:lpstr>
      <vt:lpstr>Changing Agents Preferences</vt:lpstr>
      <vt:lpstr>From Abstract to Real World Applications</vt:lpstr>
      <vt:lpstr>SugarScape</vt:lpstr>
      <vt:lpstr>Graphical User Interface of Sugarscape Model</vt:lpstr>
      <vt:lpstr>Transportation Modelling</vt:lpstr>
      <vt:lpstr>Traffic Modelling</vt:lpstr>
      <vt:lpstr>PowerPoint Presentation</vt:lpstr>
      <vt:lpstr>Agent-based Models Used for Decision Making</vt:lpstr>
      <vt:lpstr>Real World Decision Making</vt:lpstr>
      <vt:lpstr>Summary</vt:lpstr>
      <vt:lpstr>Online 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T Crooks</dc:creator>
  <cp:lastModifiedBy>Andrew T Crooks</cp:lastModifiedBy>
  <cp:revision>37</cp:revision>
  <dcterms:created xsi:type="dcterms:W3CDTF">2018-07-16T13:06:35Z</dcterms:created>
  <dcterms:modified xsi:type="dcterms:W3CDTF">2018-11-28T18:50:59Z</dcterms:modified>
</cp:coreProperties>
</file>